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73" r:id="rId3"/>
    <p:sldId id="274" r:id="rId4"/>
    <p:sldId id="276" r:id="rId5"/>
    <p:sldId id="277" r:id="rId6"/>
    <p:sldId id="275" r:id="rId7"/>
    <p:sldId id="262" r:id="rId8"/>
    <p:sldId id="278" r:id="rId9"/>
    <p:sldId id="279" r:id="rId10"/>
    <p:sldId id="280" r:id="rId11"/>
    <p:sldId id="281" r:id="rId12"/>
    <p:sldId id="282" r:id="rId13"/>
    <p:sldId id="284" r:id="rId14"/>
    <p:sldId id="283" r:id="rId15"/>
    <p:sldId id="269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69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54293-DBDE-4209-BE26-8F026CF66EC8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130F-383D-4788-8415-9ACE02617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4A03-C821-A1FC-40D2-3146A532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FBE71-945F-AD51-A058-A3166A2A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149DE-17AA-7BB2-5914-3FEA4AB5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B68E7-EAF3-4159-F2FD-675119BDC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1884-314F-4698-A6A4-7777078B58E8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6E89-195B-405E-B5DE-A56A83CC41D5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8AA4-430F-465D-8EFA-496146675292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1EFC-F108-45D5-BD59-031920F91377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6780-4265-44A1-A95F-28216075D37F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03EFF-063C-433A-A95C-D4F8AB218678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5110-F2EB-4D5A-AE71-84A50C434545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3FF5-8934-411C-ABF9-992F9BFBF65C}" type="datetime1">
              <a:rPr lang="en-US" smtClean="0"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26E4A-051A-4C87-8C77-776A3CF6C09E}" type="datetime1">
              <a:rPr lang="en-US" smtClean="0"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EF9-1AB2-4F69-AC2E-9DE3B64362B0}" type="datetime1">
              <a:rPr lang="en-US" smtClean="0"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715F-9F33-4C3A-B197-07294F5A96D9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69547-9AF0-4E97-955B-3A6CCAC1F207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1EB81-F4DE-4A1C-8131-3CD6CFD7BD60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62345-1060-4827-A918-BAFD9B83037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FE3E-3F97-47FB-ADD0-3A54B493EED2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630" y="1062752"/>
            <a:ext cx="8826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Development of Floor Level Material Transfer Mobile Robot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0933" y="2762820"/>
            <a:ext cx="703281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>
                <a:latin typeface="Arial" panose="020B0604020202020204" pitchFamily="34" charset="0"/>
                <a:cs typeface="Arial" panose="020B0604020202020204" pitchFamily="34" charset="0"/>
              </a:rPr>
              <a:t>Project Members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Lalithesh K (RA2211038010007)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Tejas M K (RA2211038010012)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Preetham M (RA2211038010046)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5594" y="4777967"/>
            <a:ext cx="70328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R. Senthilnathan M.E., Ph.D.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8D8E-0359-7256-8408-8D477CFA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AC0DA-A6FB-E83E-FA60-80DC659DA6AE}"/>
              </a:ext>
            </a:extLst>
          </p:cNvPr>
          <p:cNvSpPr txBox="1"/>
          <p:nvPr/>
        </p:nvSpPr>
        <p:spPr>
          <a:xfrm>
            <a:off x="3249043" y="2202529"/>
            <a:ext cx="2589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Batch No. MRP02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FDD4-47B1-487E-BE17-8457CE97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D507-4720-7687-9D6E-28F93F22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98" y="894079"/>
            <a:ext cx="8626462" cy="544195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2) Map Switching Logic Development:</a:t>
            </a:r>
          </a:p>
          <a:p>
            <a:pPr marL="0" indent="0" algn="just">
              <a:buNone/>
            </a:pPr>
            <a:r>
              <a:rPr lang="en-US" sz="2400" dirty="0"/>
              <a:t>1)Map Server publishes the active occupancy grid (/map)</a:t>
            </a:r>
          </a:p>
          <a:p>
            <a:pPr marL="0" indent="0" algn="just">
              <a:buNone/>
            </a:pPr>
            <a:r>
              <a:rPr lang="en-US" sz="2400" dirty="0"/>
              <a:t>2)AMCL localizes the robot within the active map</a:t>
            </a:r>
          </a:p>
          <a:p>
            <a:pPr marL="0" indent="0" algn="just">
              <a:buNone/>
            </a:pPr>
            <a:r>
              <a:rPr lang="en-US" sz="2400" dirty="0"/>
              <a:t>3)Nav2 plans paths using the current map and localization</a:t>
            </a:r>
          </a:p>
          <a:p>
            <a:pPr marL="0" indent="0" algn="just">
              <a:buNone/>
            </a:pPr>
            <a:r>
              <a:rPr lang="en-US" sz="2400" dirty="0"/>
              <a:t>4)A custom Tile Switcher node:</a:t>
            </a:r>
          </a:p>
          <a:p>
            <a:pPr lvl="1" algn="just"/>
            <a:r>
              <a:rPr lang="en-US" sz="2000" dirty="0"/>
              <a:t>Monitors robot motion</a:t>
            </a:r>
          </a:p>
          <a:p>
            <a:pPr lvl="1" algn="just"/>
            <a:r>
              <a:rPr lang="en-US" sz="2000" dirty="0"/>
              <a:t>Detects boundary crossing</a:t>
            </a:r>
          </a:p>
          <a:p>
            <a:pPr lvl="1" algn="just"/>
            <a:r>
              <a:rPr lang="en-US" sz="2000" dirty="0"/>
              <a:t>Commands map server to load the next tile</a:t>
            </a:r>
          </a:p>
          <a:p>
            <a:pPr lvl="1" algn="just"/>
            <a:r>
              <a:rPr lang="en-US" sz="2000" dirty="0"/>
              <a:t>Resets localization safely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A429-D0AC-ACF5-4968-158B013E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D9894-9206-22D6-27F5-4CB35E0B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5AAFC-71DF-EF5D-BE79-1E5FC452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7521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728C-3453-30D6-1999-30802126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D5FA6-2986-2824-444A-EDC22633E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45"/>
            <a:ext cx="9078686" cy="2566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586B-748D-74D5-8223-F392DE92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9246-778A-5374-BCC3-E0E3AA0F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53C3FE-3C42-59B3-17D9-150070B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7F-E4D6-18A7-288F-AE37693DEAFB}"/>
              </a:ext>
            </a:extLst>
          </p:cNvPr>
          <p:cNvSpPr txBox="1"/>
          <p:nvPr/>
        </p:nvSpPr>
        <p:spPr>
          <a:xfrm>
            <a:off x="155363" y="3844211"/>
            <a:ext cx="8817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 Switching Sequence</a:t>
            </a:r>
          </a:p>
          <a:p>
            <a:endParaRPr lang="en-US" b="1" dirty="0"/>
          </a:p>
          <a:p>
            <a:r>
              <a:rPr lang="en-US" dirty="0"/>
              <a:t>1)Robot navigates using </a:t>
            </a:r>
            <a:r>
              <a:rPr lang="en-US" b="1" dirty="0"/>
              <a:t>Tile 1</a:t>
            </a:r>
            <a:endParaRPr lang="en-US" dirty="0"/>
          </a:p>
          <a:p>
            <a:r>
              <a:rPr lang="en-US" dirty="0"/>
              <a:t>2)Tile Switcher monitors odometry</a:t>
            </a:r>
          </a:p>
          <a:p>
            <a:r>
              <a:rPr lang="en-US" dirty="0"/>
              <a:t>3)Boundary condition is detected</a:t>
            </a:r>
          </a:p>
          <a:p>
            <a:r>
              <a:rPr lang="en-US" dirty="0"/>
              <a:t>4)Map Server loads </a:t>
            </a:r>
            <a:r>
              <a:rPr lang="en-US" b="1" dirty="0"/>
              <a:t>Tile 2</a:t>
            </a:r>
            <a:endParaRPr lang="en-US" dirty="0"/>
          </a:p>
          <a:p>
            <a:r>
              <a:rPr lang="en-US" dirty="0"/>
              <a:t>5)AMCL is reinitialized with a known pose</a:t>
            </a:r>
          </a:p>
          <a:p>
            <a:r>
              <a:rPr lang="en-US" dirty="0"/>
              <a:t>6)Nav2 resumes planning</a:t>
            </a:r>
          </a:p>
        </p:txBody>
      </p:sp>
    </p:spTree>
    <p:extLst>
      <p:ext uri="{BB962C8B-B14F-4D97-AF65-F5344CB8AC3E}">
        <p14:creationId xmlns:p14="http://schemas.microsoft.com/office/powerpoint/2010/main" val="237904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4464-8FC8-1435-EB27-C4EA98AE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1-18 at 5.36.40 PM">
            <a:hlinkClick r:id="" action="ppaction://media"/>
            <a:extLst>
              <a:ext uri="{FF2B5EF4-FFF2-40B4-BE49-F238E27FC236}">
                <a16:creationId xmlns:a16="http://schemas.microsoft.com/office/drawing/2014/main" id="{76D9C85D-457F-EF25-FB56-5785873B46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20" y="1222375"/>
            <a:ext cx="8375650" cy="47212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683A-9E1A-F4D6-4302-E0768DA1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04452-6DFF-52F4-B1C9-D14F724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E7CF88-556D-DB12-A7F3-FF0851B2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32164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7325-EB52-AA1E-5BBB-0F6FA11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EDC7-E460-B75D-431C-9AA07ACB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Based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Localisation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F661-28A8-525E-34D9-C74CC8BF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F1DC-53D6-D0BE-4DAA-5C73ACDE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4454108-7017-E411-FCCF-EB60D39C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CCCC-7C8A-AB6D-F63E-181CA2F511BE}"/>
              </a:ext>
            </a:extLst>
          </p:cNvPr>
          <p:cNvSpPr txBox="1"/>
          <p:nvPr/>
        </p:nvSpPr>
        <p:spPr>
          <a:xfrm>
            <a:off x="4711960" y="2034073"/>
            <a:ext cx="4021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CHALLENGE:</a:t>
            </a:r>
          </a:p>
          <a:p>
            <a:r>
              <a:rPr lang="en-US" dirty="0"/>
              <a:t>1)</a:t>
            </a:r>
            <a:r>
              <a:rPr lang="en-US" dirty="0" err="1"/>
              <a:t>Traversible</a:t>
            </a:r>
            <a:r>
              <a:rPr lang="en-US" dirty="0"/>
              <a:t> area resolution is too low</a:t>
            </a:r>
          </a:p>
          <a:p>
            <a:r>
              <a:rPr lang="en-US" dirty="0"/>
              <a:t>2)</a:t>
            </a:r>
            <a:r>
              <a:rPr lang="en-IN" dirty="0"/>
              <a:t> low spatial detail</a:t>
            </a:r>
          </a:p>
          <a:p>
            <a:r>
              <a:rPr lang="en-IN" dirty="0"/>
              <a:t>3) poor navigation accuracy</a:t>
            </a:r>
          </a:p>
          <a:p>
            <a:r>
              <a:rPr lang="en-IN" dirty="0"/>
              <a:t>4) Impact on Localization:</a:t>
            </a:r>
            <a:r>
              <a:rPr lang="en-US" dirty="0"/>
              <a:t>Particle filter must search huge state space,</a:t>
            </a:r>
            <a:r>
              <a:rPr lang="en-IN" dirty="0"/>
              <a:t> Slower convergence,</a:t>
            </a:r>
            <a:r>
              <a:rPr lang="en-US" dirty="0"/>
              <a:t> Higher chance of false localization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048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31B-7981-4A8A-818A-88724BD2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681037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split up among the members (in accordance with the work progress after the zeroth review)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9F5E-B2DB-4F04-AD84-DAE5281D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9B40B-16E9-45D7-A42A-E4895E8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12D3-1830-483B-B03D-A6732834DD6F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7D63-01EB-4DB0-9486-2644FC87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1840BF-2CD0-F32A-15BE-DD9EE1B1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EE62EB-44D9-CB2C-7CED-1B3F4876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44973"/>
              </p:ext>
            </p:extLst>
          </p:nvPr>
        </p:nvGraphicFramePr>
        <p:xfrm>
          <a:off x="628650" y="2143448"/>
          <a:ext cx="6061400" cy="319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0700">
                  <a:extLst>
                    <a:ext uri="{9D8B030D-6E8A-4147-A177-3AD203B41FA5}">
                      <a16:colId xmlns:a16="http://schemas.microsoft.com/office/drawing/2014/main" val="916169825"/>
                    </a:ext>
                  </a:extLst>
                </a:gridCol>
                <a:gridCol w="3030700">
                  <a:extLst>
                    <a:ext uri="{9D8B030D-6E8A-4147-A177-3AD203B41FA5}">
                      <a16:colId xmlns:a16="http://schemas.microsoft.com/office/drawing/2014/main" val="797345407"/>
                    </a:ext>
                  </a:extLst>
                </a:gridCol>
              </a:tblGrid>
              <a:tr h="758760">
                <a:tc>
                  <a:txBody>
                    <a:bodyPr/>
                    <a:lstStyle/>
                    <a:p>
                      <a:r>
                        <a:rPr lang="en-GB" dirty="0"/>
                        <a:t>Member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Tasks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641406"/>
                  </a:ext>
                </a:extLst>
              </a:tr>
              <a:tr h="758760">
                <a:tc>
                  <a:txBody>
                    <a:bodyPr/>
                    <a:lstStyle/>
                    <a:p>
                      <a:r>
                        <a:rPr lang="en-GB" dirty="0"/>
                        <a:t>Lalithesh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Map Creation, Map Splitting, Map Switching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411021"/>
                  </a:ext>
                </a:extLst>
              </a:tr>
              <a:tr h="758760">
                <a:tc>
                  <a:txBody>
                    <a:bodyPr/>
                    <a:lstStyle/>
                    <a:p>
                      <a:r>
                        <a:rPr lang="en-GB" dirty="0"/>
                        <a:t>Tejas M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Aruco</a:t>
                      </a:r>
                      <a:r>
                        <a:rPr lang="en-GB" dirty="0"/>
                        <a:t> Localisation, </a:t>
                      </a:r>
                      <a:r>
                        <a:rPr lang="en-GB" dirty="0" err="1"/>
                        <a:t>Aruco</a:t>
                      </a:r>
                      <a:r>
                        <a:rPr lang="en-GB" dirty="0"/>
                        <a:t> Evaluation, PCB Layout, Jetson Setup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014213"/>
                  </a:ext>
                </a:extLst>
              </a:tr>
              <a:tr h="758760">
                <a:tc>
                  <a:txBody>
                    <a:bodyPr/>
                    <a:lstStyle/>
                    <a:p>
                      <a:r>
                        <a:rPr lang="en-GB" dirty="0"/>
                        <a:t>Preetham 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CAD, Fabrication, Circuit Schematic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3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3838" y="1608806"/>
            <a:ext cx="8582586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496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6668B58-A66D-FE8A-8ADA-51F27F9541EB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C74F4-BFCC-D34C-0A55-FFF6BEA7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4E662-AC0D-BE34-BF2B-D8C606EBD2C4}"/>
              </a:ext>
            </a:extLst>
          </p:cNvPr>
          <p:cNvSpPr txBox="1"/>
          <p:nvPr/>
        </p:nvSpPr>
        <p:spPr>
          <a:xfrm>
            <a:off x="628650" y="900283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3348-C735-A36B-DB34-F867CEEB1926}"/>
              </a:ext>
            </a:extLst>
          </p:cNvPr>
          <p:cNvSpPr txBox="1"/>
          <p:nvPr/>
        </p:nvSpPr>
        <p:spPr>
          <a:xfrm>
            <a:off x="419878" y="1456483"/>
            <a:ext cx="8315490" cy="48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primary objective is 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an autonomous indoor delivery robot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capable of transporting materials between designated locations (Entrances of various rooms) within a single floor of a building (Hi-tech 2</a:t>
            </a:r>
            <a:r>
              <a:rPr lang="en-US" altLang="en-US" sz="1400" baseline="3000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Floor).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various tasks to accomplish the objective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implement mapping and localization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using onboard sensors, enabling the robot to autonomously navigate and plan optimal paths within its environment.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enable safe and reliable navigation and path planning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, ensuring the robot can operate in dynamic environments and maintain a safe coexistence with human activity.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 user-friendly interface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for assigning pickup and drop-off tasks, providing intuitive interaction and real-time status monitoring.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secondary objectives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integrate an autonomous docking mechanism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allows the robot to return to a charging station and recharge automatically when the battery level is low.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design and implement a developer dashboard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provides remote monitoring, manual pilot control, and system diagnostics for maintenance and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246716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F721989-FD5E-81B4-7D35-94210A5804A8}"/>
              </a:ext>
            </a:extLst>
          </p:cNvPr>
          <p:cNvSpPr txBox="1"/>
          <p:nvPr/>
        </p:nvSpPr>
        <p:spPr>
          <a:xfrm rot="16200000">
            <a:off x="3087924" y="2676072"/>
            <a:ext cx="65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Override delivery tasks if charge 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D0FD-CA97-4D12-90B6-1074F94F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68E88A-6ACE-E1F2-E6F5-AFDCF396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3EC68-61FC-6F18-710E-C586BA02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3C22F-5E07-D2C7-7297-9AF614049C25}"/>
              </a:ext>
            </a:extLst>
          </p:cNvPr>
          <p:cNvSpPr txBox="1"/>
          <p:nvPr/>
        </p:nvSpPr>
        <p:spPr>
          <a:xfrm>
            <a:off x="360592" y="9455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 Level System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0902E2-036C-46D6-EE4B-9A745533FCB6}"/>
              </a:ext>
            </a:extLst>
          </p:cNvPr>
          <p:cNvGrpSpPr/>
          <p:nvPr/>
        </p:nvGrpSpPr>
        <p:grpSpPr>
          <a:xfrm>
            <a:off x="262251" y="1734637"/>
            <a:ext cx="8542566" cy="4535356"/>
            <a:chOff x="220818" y="1054125"/>
            <a:chExt cx="8542566" cy="45353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D6385F-9961-879F-B41A-6E1F53625EEC}"/>
                </a:ext>
              </a:extLst>
            </p:cNvPr>
            <p:cNvGrpSpPr/>
            <p:nvPr/>
          </p:nvGrpSpPr>
          <p:grpSpPr>
            <a:xfrm>
              <a:off x="220818" y="2427752"/>
              <a:ext cx="8542566" cy="3161729"/>
              <a:chOff x="326473" y="2307481"/>
              <a:chExt cx="8542566" cy="316172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BB1602-F906-03A1-44F3-217FC97BD951}"/>
                  </a:ext>
                </a:extLst>
              </p:cNvPr>
              <p:cNvSpPr txBox="1"/>
              <p:nvPr/>
            </p:nvSpPr>
            <p:spPr>
              <a:xfrm>
                <a:off x="4826684" y="3701451"/>
                <a:ext cx="89223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FF6BB48-7C43-A6D3-18DD-DDFA52936911}"/>
                  </a:ext>
                </a:extLst>
              </p:cNvPr>
              <p:cNvGrpSpPr/>
              <p:nvPr/>
            </p:nvGrpSpPr>
            <p:grpSpPr>
              <a:xfrm>
                <a:off x="326473" y="2307481"/>
                <a:ext cx="8542566" cy="3161729"/>
                <a:chOff x="326473" y="2307481"/>
                <a:chExt cx="8542566" cy="3161729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1F006DA-67CC-04E0-BD2D-8BC809ED207E}"/>
                    </a:ext>
                  </a:extLst>
                </p:cNvPr>
                <p:cNvCxnSpPr>
                  <a:cxnSpLocks/>
                  <a:stCxn id="10" idx="3"/>
                  <a:endCxn id="16" idx="1"/>
                </p:cNvCxnSpPr>
                <p:nvPr/>
              </p:nvCxnSpPr>
              <p:spPr>
                <a:xfrm flipV="1">
                  <a:off x="4517475" y="2747547"/>
                  <a:ext cx="664806" cy="1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584B5E-647C-8706-B8F6-A2A045B5885E}"/>
                    </a:ext>
                  </a:extLst>
                </p:cNvPr>
                <p:cNvGrpSpPr/>
                <p:nvPr/>
              </p:nvGrpSpPr>
              <p:grpSpPr>
                <a:xfrm>
                  <a:off x="326473" y="2307481"/>
                  <a:ext cx="8542566" cy="3161729"/>
                  <a:chOff x="452144" y="2002680"/>
                  <a:chExt cx="8542566" cy="3161729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48A4786-7453-E521-6C82-4811DC94B383}"/>
                      </a:ext>
                    </a:extLst>
                  </p:cNvPr>
                  <p:cNvSpPr txBox="1"/>
                  <p:nvPr/>
                </p:nvSpPr>
                <p:spPr>
                  <a:xfrm>
                    <a:off x="2086363" y="2303687"/>
                    <a:ext cx="8922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7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Pickup &amp; Dropoff</a:t>
                    </a:r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0841D82B-3D1C-1C37-E437-1AFACE59AB3F}"/>
                      </a:ext>
                    </a:extLst>
                  </p:cNvPr>
                  <p:cNvSpPr/>
                  <p:nvPr/>
                </p:nvSpPr>
                <p:spPr>
                  <a:xfrm>
                    <a:off x="452144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User Interface</a:t>
                    </a:r>
                  </a:p>
                </p:txBody>
              </p:sp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D1A8A9C-09DD-4E4D-1BFD-CC962E03CEF0}"/>
                      </a:ext>
                    </a:extLst>
                  </p:cNvPr>
                  <p:cNvSpPr/>
                  <p:nvPr/>
                </p:nvSpPr>
                <p:spPr>
                  <a:xfrm>
                    <a:off x="3028950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Mission/Task Manager</a:t>
                    </a:r>
                  </a:p>
                </p:txBody>
              </p: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CD57ECC6-3154-5D22-A9C7-734B006BB5C8}"/>
                      </a:ext>
                    </a:extLst>
                  </p:cNvPr>
                  <p:cNvCxnSpPr>
                    <a:cxnSpLocks/>
                    <a:stCxn id="9" idx="3"/>
                    <a:endCxn id="10" idx="1"/>
                  </p:cNvCxnSpPr>
                  <p:nvPr/>
                </p:nvCxnSpPr>
                <p:spPr>
                  <a:xfrm>
                    <a:off x="2066340" y="2442747"/>
                    <a:ext cx="962610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E7BFA393-1E78-6761-855B-0859DF965576}"/>
                      </a:ext>
                    </a:extLst>
                  </p:cNvPr>
                  <p:cNvSpPr/>
                  <p:nvPr/>
                </p:nvSpPr>
                <p:spPr>
                  <a:xfrm>
                    <a:off x="5307952" y="2002680"/>
                    <a:ext cx="1614196" cy="880132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Mapping &amp; Localisation Module</a:t>
                    </a: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8F069DCC-5451-720A-7971-1BA406E5D0EB}"/>
                      </a:ext>
                    </a:extLst>
                  </p:cNvPr>
                  <p:cNvSpPr/>
                  <p:nvPr/>
                </p:nvSpPr>
                <p:spPr>
                  <a:xfrm>
                    <a:off x="3028950" y="32681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Global Planner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26BEA1E-1147-837D-C313-85D2DFD7F6C5}"/>
                      </a:ext>
                    </a:extLst>
                  </p:cNvPr>
                  <p:cNvCxnSpPr>
                    <a:cxnSpLocks/>
                    <a:stCxn id="10" idx="2"/>
                    <a:endCxn id="25" idx="0"/>
                  </p:cNvCxnSpPr>
                  <p:nvPr/>
                </p:nvCxnSpPr>
                <p:spPr>
                  <a:xfrm>
                    <a:off x="3836048" y="2735134"/>
                    <a:ext cx="0" cy="533024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nector: Elbow 33">
                    <a:extLst>
                      <a:ext uri="{FF2B5EF4-FFF2-40B4-BE49-F238E27FC236}">
                        <a16:creationId xmlns:a16="http://schemas.microsoft.com/office/drawing/2014/main" id="{8750D932-9BF2-3BC4-2B7E-B9953123DC11}"/>
                      </a:ext>
                    </a:extLst>
                  </p:cNvPr>
                  <p:cNvCxnSpPr>
                    <a:stCxn id="16" idx="2"/>
                    <a:endCxn id="25" idx="3"/>
                  </p:cNvCxnSpPr>
                  <p:nvPr/>
                </p:nvCxnSpPr>
                <p:spPr>
                  <a:xfrm rot="5400000">
                    <a:off x="5040231" y="2485727"/>
                    <a:ext cx="677734" cy="1471904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A3AE7F45-4DCC-806C-9630-A6CC9B23193B}"/>
                      </a:ext>
                    </a:extLst>
                  </p:cNvPr>
                  <p:cNvSpPr/>
                  <p:nvPr/>
                </p:nvSpPr>
                <p:spPr>
                  <a:xfrm>
                    <a:off x="7380514" y="21503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Perception Module</a:t>
                    </a:r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1BC7D8ED-AFC8-8C2F-394A-C14BF4A178B3}"/>
                      </a:ext>
                    </a:extLst>
                  </p:cNvPr>
                  <p:cNvCxnSpPr>
                    <a:stCxn id="36" idx="1"/>
                    <a:endCxn id="16" idx="3"/>
                  </p:cNvCxnSpPr>
                  <p:nvPr/>
                </p:nvCxnSpPr>
                <p:spPr>
                  <a:xfrm flipH="1">
                    <a:off x="6922148" y="2442746"/>
                    <a:ext cx="458366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569E00DC-FEBC-D661-9A3A-46092260BFC9}"/>
                      </a:ext>
                    </a:extLst>
                  </p:cNvPr>
                  <p:cNvSpPr/>
                  <p:nvPr/>
                </p:nvSpPr>
                <p:spPr>
                  <a:xfrm>
                    <a:off x="7380514" y="3148621"/>
                    <a:ext cx="1614196" cy="823848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Obstacle Detection Module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3B41B858-9C2B-6443-5380-DF1C612799A4}"/>
                      </a:ext>
                    </a:extLst>
                  </p:cNvPr>
                  <p:cNvCxnSpPr>
                    <a:cxnSpLocks/>
                    <a:stCxn id="36" idx="2"/>
                    <a:endCxn id="39" idx="0"/>
                  </p:cNvCxnSpPr>
                  <p:nvPr/>
                </p:nvCxnSpPr>
                <p:spPr>
                  <a:xfrm>
                    <a:off x="8187612" y="2735133"/>
                    <a:ext cx="0" cy="413488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8A6FE273-BB5B-A1EF-D568-7B7F0DAB0D4F}"/>
                      </a:ext>
                    </a:extLst>
                  </p:cNvPr>
                  <p:cNvSpPr/>
                  <p:nvPr/>
                </p:nvSpPr>
                <p:spPr>
                  <a:xfrm>
                    <a:off x="7380514" y="4579634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Local Planner</a:t>
                    </a:r>
                  </a:p>
                </p:txBody>
              </p:sp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18B9CD76-E0C0-D86A-A2B3-3D71051826B7}"/>
                      </a:ext>
                    </a:extLst>
                  </p:cNvPr>
                  <p:cNvSpPr/>
                  <p:nvPr/>
                </p:nvSpPr>
                <p:spPr>
                  <a:xfrm>
                    <a:off x="4900550" y="4579633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Control Module</a:t>
                    </a:r>
                  </a:p>
                </p:txBody>
              </p:sp>
              <p:cxnSp>
                <p:nvCxnSpPr>
                  <p:cNvPr id="45" name="Connector: Elbow 44">
                    <a:extLst>
                      <a:ext uri="{FF2B5EF4-FFF2-40B4-BE49-F238E27FC236}">
                        <a16:creationId xmlns:a16="http://schemas.microsoft.com/office/drawing/2014/main" id="{6CB0D059-D543-8466-DE5C-52B428AC7DE9}"/>
                      </a:ext>
                    </a:extLst>
                  </p:cNvPr>
                  <p:cNvCxnSpPr>
                    <a:cxnSpLocks/>
                    <a:stCxn id="25" idx="2"/>
                    <a:endCxn id="44" idx="1"/>
                  </p:cNvCxnSpPr>
                  <p:nvPr/>
                </p:nvCxnSpPr>
                <p:spPr>
                  <a:xfrm rot="16200000" flipH="1">
                    <a:off x="3858755" y="3830226"/>
                    <a:ext cx="1019088" cy="1064502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C15739DA-4B43-3ED3-042B-37BD6A5A7C4D}"/>
                      </a:ext>
                    </a:extLst>
                  </p:cNvPr>
                  <p:cNvCxnSpPr>
                    <a:cxnSpLocks/>
                    <a:stCxn id="39" idx="2"/>
                    <a:endCxn id="43" idx="0"/>
                  </p:cNvCxnSpPr>
                  <p:nvPr/>
                </p:nvCxnSpPr>
                <p:spPr>
                  <a:xfrm>
                    <a:off x="8187612" y="3972469"/>
                    <a:ext cx="0" cy="607165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BB116101-6467-1FB1-3453-06837DD30144}"/>
                      </a:ext>
                    </a:extLst>
                  </p:cNvPr>
                  <p:cNvCxnSpPr>
                    <a:cxnSpLocks/>
                    <a:stCxn id="43" idx="1"/>
                    <a:endCxn id="44" idx="3"/>
                  </p:cNvCxnSpPr>
                  <p:nvPr/>
                </p:nvCxnSpPr>
                <p:spPr>
                  <a:xfrm flipH="1" flipV="1">
                    <a:off x="6514746" y="4872021"/>
                    <a:ext cx="865768" cy="1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617825-772F-F011-3489-21E88D4E9D12}"/>
                </a:ext>
              </a:extLst>
            </p:cNvPr>
            <p:cNvSpPr/>
            <p:nvPr/>
          </p:nvSpPr>
          <p:spPr>
            <a:xfrm>
              <a:off x="2797624" y="1054125"/>
              <a:ext cx="1614196" cy="93653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Arial" panose="020B0604020202020204" pitchFamily="34" charset="0"/>
                  <a:cs typeface="Arial" panose="020B0604020202020204" pitchFamily="34" charset="0"/>
                </a:rPr>
                <a:t>Charge Monitoring and Docking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A664E9-70AD-BB8F-8179-A3F079E0D8DB}"/>
                </a:ext>
              </a:extLst>
            </p:cNvPr>
            <p:cNvCxnSpPr>
              <a:cxnSpLocks/>
              <a:stCxn id="3" idx="2"/>
              <a:endCxn id="10" idx="0"/>
            </p:cNvCxnSpPr>
            <p:nvPr/>
          </p:nvCxnSpPr>
          <p:spPr>
            <a:xfrm>
              <a:off x="3604722" y="1990658"/>
              <a:ext cx="0" cy="58477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00876A-9398-ED41-6536-5F6EF15C8A57}"/>
              </a:ext>
            </a:extLst>
          </p:cNvPr>
          <p:cNvSpPr/>
          <p:nvPr/>
        </p:nvSpPr>
        <p:spPr>
          <a:xfrm>
            <a:off x="767877" y="4916190"/>
            <a:ext cx="1614196" cy="93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Alerts &amp; Notification System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A1B5AF8-9CE3-F186-73EC-0D7548D4D53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5400000">
            <a:off x="2072829" y="3342864"/>
            <a:ext cx="1075472" cy="2071180"/>
          </a:xfrm>
          <a:prstGeom prst="bentConnector3">
            <a:avLst>
              <a:gd name="adj1" fmla="val 2348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C326432-22C2-3D1B-9165-63A67C039B20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rot="10800000" flipV="1">
            <a:off x="2382073" y="4666129"/>
            <a:ext cx="4808548" cy="715506"/>
          </a:xfrm>
          <a:prstGeom prst="bentConnector3">
            <a:avLst>
              <a:gd name="adj1" fmla="val 2055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4D4300-6EB4-0982-38E1-79DE358D8343}"/>
              </a:ext>
            </a:extLst>
          </p:cNvPr>
          <p:cNvSpPr txBox="1"/>
          <p:nvPr/>
        </p:nvSpPr>
        <p:spPr>
          <a:xfrm>
            <a:off x="3926124" y="5209722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Dynamic Obstacle in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7F33D-D332-F6B0-12A8-D6A3A7EB619C}"/>
              </a:ext>
            </a:extLst>
          </p:cNvPr>
          <p:cNvSpPr txBox="1"/>
          <p:nvPr/>
        </p:nvSpPr>
        <p:spPr>
          <a:xfrm>
            <a:off x="1860210" y="4057297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Arrival for Pickup or Dropoff</a:t>
            </a:r>
          </a:p>
        </p:txBody>
      </p:sp>
    </p:spTree>
    <p:extLst>
      <p:ext uri="{BB962C8B-B14F-4D97-AF65-F5344CB8AC3E}">
        <p14:creationId xmlns:p14="http://schemas.microsoft.com/office/powerpoint/2010/main" val="118203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E7489-C5FC-597D-A471-0A75B825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CEE48-E5F0-AF37-307E-3BE10A51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E73AA5-F66E-B2B2-0E8D-DE0CC205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7054DD-4A89-29A8-A96F-128A541D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5D2C5-86F2-CC5E-7E36-A23A0F52A195}"/>
              </a:ext>
            </a:extLst>
          </p:cNvPr>
          <p:cNvSpPr txBox="1"/>
          <p:nvPr/>
        </p:nvSpPr>
        <p:spPr>
          <a:xfrm>
            <a:off x="343678" y="10010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A847E7-C68B-7823-6357-7AEAB0BA1C7B}"/>
              </a:ext>
            </a:extLst>
          </p:cNvPr>
          <p:cNvGrpSpPr/>
          <p:nvPr/>
        </p:nvGrpSpPr>
        <p:grpSpPr>
          <a:xfrm>
            <a:off x="7350653" y="1812480"/>
            <a:ext cx="1666874" cy="4258000"/>
            <a:chOff x="7343191" y="1984381"/>
            <a:chExt cx="1666874" cy="42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AA063F-F75F-F217-FE4F-C6423C9FE602}"/>
                </a:ext>
              </a:extLst>
            </p:cNvPr>
            <p:cNvSpPr/>
            <p:nvPr/>
          </p:nvSpPr>
          <p:spPr>
            <a:xfrm>
              <a:off x="7343191" y="1984381"/>
              <a:ext cx="1666874" cy="365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USB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D95CC3-56A3-6825-895A-DAD8F47CD565}"/>
                </a:ext>
              </a:extLst>
            </p:cNvPr>
            <p:cNvSpPr/>
            <p:nvPr/>
          </p:nvSpPr>
          <p:spPr>
            <a:xfrm>
              <a:off x="7343191" y="2410799"/>
              <a:ext cx="1666872" cy="3651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623AC1-DE26-61F9-788F-F9E4BD23BF43}"/>
                </a:ext>
              </a:extLst>
            </p:cNvPr>
            <p:cNvSpPr/>
            <p:nvPr/>
          </p:nvSpPr>
          <p:spPr>
            <a:xfrm>
              <a:off x="7343193" y="2845689"/>
              <a:ext cx="1666870" cy="365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Digital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356289-4550-729D-B0B2-5B0FE3BFA7C4}"/>
                </a:ext>
              </a:extLst>
            </p:cNvPr>
            <p:cNvSpPr/>
            <p:nvPr/>
          </p:nvSpPr>
          <p:spPr>
            <a:xfrm>
              <a:off x="7343194" y="3280579"/>
              <a:ext cx="1666869" cy="36512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PWM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D8E88-1DD4-2A97-A379-7BD551AAC163}"/>
                </a:ext>
              </a:extLst>
            </p:cNvPr>
            <p:cNvSpPr/>
            <p:nvPr/>
          </p:nvSpPr>
          <p:spPr>
            <a:xfrm>
              <a:off x="7343199" y="3707029"/>
              <a:ext cx="1666866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Analog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299E98-4127-FB5F-6FED-FEA27F3B235F}"/>
                </a:ext>
              </a:extLst>
            </p:cNvPr>
            <p:cNvSpPr/>
            <p:nvPr/>
          </p:nvSpPr>
          <p:spPr>
            <a:xfrm>
              <a:off x="7343199" y="4136035"/>
              <a:ext cx="166686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Mechanical Coupling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642E4D-3998-3DE6-4EC4-768F2ECF5D28}"/>
                </a:ext>
              </a:extLst>
            </p:cNvPr>
            <p:cNvSpPr/>
            <p:nvPr/>
          </p:nvSpPr>
          <p:spPr>
            <a:xfrm>
              <a:off x="7343198" y="4568561"/>
              <a:ext cx="166686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7A478B-015C-BD35-79CD-1F56EEC115A0}"/>
                </a:ext>
              </a:extLst>
            </p:cNvPr>
            <p:cNvSpPr/>
            <p:nvPr/>
          </p:nvSpPr>
          <p:spPr>
            <a:xfrm>
              <a:off x="7343193" y="5000051"/>
              <a:ext cx="1666866" cy="3651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Power System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F18622-D1E9-2E1E-1F64-7C7DF9B3DC4E}"/>
                </a:ext>
              </a:extLst>
            </p:cNvPr>
            <p:cNvSpPr/>
            <p:nvPr/>
          </p:nvSpPr>
          <p:spPr>
            <a:xfrm>
              <a:off x="7343193" y="5438526"/>
              <a:ext cx="1666866" cy="3651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Actuation System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C6F502-1EBC-4E92-C891-C7248E906113}"/>
                </a:ext>
              </a:extLst>
            </p:cNvPr>
            <p:cNvSpPr/>
            <p:nvPr/>
          </p:nvSpPr>
          <p:spPr>
            <a:xfrm>
              <a:off x="7343193" y="5877256"/>
              <a:ext cx="1666866" cy="365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Communication System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CE6961E-9561-967F-E95B-1C0FC92A03D7}"/>
              </a:ext>
            </a:extLst>
          </p:cNvPr>
          <p:cNvGrpSpPr/>
          <p:nvPr/>
        </p:nvGrpSpPr>
        <p:grpSpPr>
          <a:xfrm>
            <a:off x="5997449" y="1926687"/>
            <a:ext cx="921001" cy="473204"/>
            <a:chOff x="5616096" y="2196153"/>
            <a:chExt cx="921001" cy="47320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54CEA3D-8C30-B26E-4299-9FCA579D97D8}"/>
                </a:ext>
              </a:extLst>
            </p:cNvPr>
            <p:cNvGrpSpPr/>
            <p:nvPr/>
          </p:nvGrpSpPr>
          <p:grpSpPr>
            <a:xfrm>
              <a:off x="5617503" y="2196153"/>
              <a:ext cx="919594" cy="261610"/>
              <a:chOff x="5960533" y="2287564"/>
              <a:chExt cx="919594" cy="261610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70DA3793-DDA5-E2E3-1C83-3B5F8774C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D459A36-A3D8-55CF-0EC5-AA01F8B069D7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5V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0B71108-C44F-F111-92C7-4F458129B248}"/>
                </a:ext>
              </a:extLst>
            </p:cNvPr>
            <p:cNvGrpSpPr/>
            <p:nvPr/>
          </p:nvGrpSpPr>
          <p:grpSpPr>
            <a:xfrm>
              <a:off x="5616096" y="2407747"/>
              <a:ext cx="919594" cy="261610"/>
              <a:chOff x="5960533" y="2287564"/>
              <a:chExt cx="919594" cy="261610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BD5C901-5399-5C1E-27AA-1FF799A6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05268A-DE6A-773D-C4FE-59054554EC31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12V</a:t>
                </a:r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6160518-3104-685A-AF94-B3714B38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941" t="14460" r="18825" b="13375"/>
          <a:stretch>
            <a:fillRect/>
          </a:stretch>
        </p:blipFill>
        <p:spPr>
          <a:xfrm flipH="1">
            <a:off x="4528049" y="2837303"/>
            <a:ext cx="588997" cy="41141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3564E4-2C70-1BBC-7722-D2004AB0D682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3686608" y="3281901"/>
            <a:ext cx="0" cy="235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AC0CC0-13C8-DA49-42CA-D4DBEC2E2D02}"/>
              </a:ext>
            </a:extLst>
          </p:cNvPr>
          <p:cNvGrpSpPr/>
          <p:nvPr/>
        </p:nvGrpSpPr>
        <p:grpSpPr>
          <a:xfrm>
            <a:off x="246246" y="1595087"/>
            <a:ext cx="6774642" cy="4557043"/>
            <a:chOff x="246246" y="1595087"/>
            <a:chExt cx="6774642" cy="455704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30AD40F-DC17-88E3-1D0C-47C89F75A14F}"/>
                </a:ext>
              </a:extLst>
            </p:cNvPr>
            <p:cNvCxnSpPr>
              <a:cxnSpLocks/>
              <a:stCxn id="15" idx="1"/>
              <a:endCxn id="18" idx="3"/>
            </p:cNvCxnSpPr>
            <p:nvPr/>
          </p:nvCxnSpPr>
          <p:spPr>
            <a:xfrm flipH="1" flipV="1">
              <a:off x="4520044" y="3764673"/>
              <a:ext cx="610676" cy="1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3FA2768-A3A4-2D2F-75A2-F140A74151C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3682497" y="2476103"/>
              <a:ext cx="0" cy="32296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189EF7-7604-BD0A-6F28-C4CFF73C8239}"/>
                </a:ext>
              </a:extLst>
            </p:cNvPr>
            <p:cNvSpPr/>
            <p:nvPr/>
          </p:nvSpPr>
          <p:spPr>
            <a:xfrm>
              <a:off x="2853171" y="351774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Encoders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3850B2-55FC-2522-48CE-0779201926F6}"/>
                </a:ext>
              </a:extLst>
            </p:cNvPr>
            <p:cNvSpPr/>
            <p:nvPr/>
          </p:nvSpPr>
          <p:spPr>
            <a:xfrm>
              <a:off x="2849060" y="1982252"/>
              <a:ext cx="1666873" cy="4938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Wi-Fi Module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B406CF-A4FC-647C-0B1E-3D9779893711}"/>
                </a:ext>
              </a:extLst>
            </p:cNvPr>
            <p:cNvSpPr txBox="1"/>
            <p:nvPr/>
          </p:nvSpPr>
          <p:spPr>
            <a:xfrm>
              <a:off x="4515933" y="2833834"/>
              <a:ext cx="5451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Direction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96AC54-7946-18CE-EF75-B17F1B9ABC35}"/>
                </a:ext>
              </a:extLst>
            </p:cNvPr>
            <p:cNvSpPr txBox="1"/>
            <p:nvPr/>
          </p:nvSpPr>
          <p:spPr>
            <a:xfrm>
              <a:off x="4545844" y="3044040"/>
              <a:ext cx="48739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Speed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253D85-2EDB-D3D7-CEC5-20EDFAF20651}"/>
                </a:ext>
              </a:extLst>
            </p:cNvPr>
            <p:cNvSpPr/>
            <p:nvPr/>
          </p:nvSpPr>
          <p:spPr>
            <a:xfrm>
              <a:off x="5130720" y="3519070"/>
              <a:ext cx="1666873" cy="49385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F129BB8-B8C7-8B69-E132-DDB8FF93A4DE}"/>
                </a:ext>
              </a:extLst>
            </p:cNvPr>
            <p:cNvSpPr/>
            <p:nvPr/>
          </p:nvSpPr>
          <p:spPr>
            <a:xfrm>
              <a:off x="5121302" y="2786759"/>
              <a:ext cx="1666873" cy="49385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Driver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882375-83CB-3753-25A3-1F8E8E64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2978266"/>
              <a:ext cx="601258" cy="12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CB338A-58A1-5FB0-3711-259285D16B9C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>
              <a:off x="5954739" y="3280611"/>
              <a:ext cx="9418" cy="2384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276A8-88D2-96F4-1CE3-BBE66CA3B3D3}"/>
                </a:ext>
              </a:extLst>
            </p:cNvPr>
            <p:cNvSpPr txBox="1"/>
            <p:nvPr/>
          </p:nvSpPr>
          <p:spPr>
            <a:xfrm>
              <a:off x="1897676" y="3043845"/>
              <a:ext cx="97777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Proximity Detection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E53A56-A174-9480-C691-BC3DF113881F}"/>
                </a:ext>
              </a:extLst>
            </p:cNvPr>
            <p:cNvSpPr/>
            <p:nvPr/>
          </p:nvSpPr>
          <p:spPr>
            <a:xfrm>
              <a:off x="249649" y="2232473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ZED Mini Stereo Camera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C01A49-A970-2860-4428-D73D44A0B815}"/>
                </a:ext>
              </a:extLst>
            </p:cNvPr>
            <p:cNvSpPr/>
            <p:nvPr/>
          </p:nvSpPr>
          <p:spPr>
            <a:xfrm>
              <a:off x="261420" y="2929054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LIDAR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02C618-B664-69DE-A9AC-06BA15939F31}"/>
                </a:ext>
              </a:extLst>
            </p:cNvPr>
            <p:cNvSpPr/>
            <p:nvPr/>
          </p:nvSpPr>
          <p:spPr>
            <a:xfrm>
              <a:off x="257609" y="3709975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Ultrasonic Sensor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8C1045-BEC0-BFAA-90C8-2982F17F5F5C}"/>
                </a:ext>
              </a:extLst>
            </p:cNvPr>
            <p:cNvSpPr/>
            <p:nvPr/>
          </p:nvSpPr>
          <p:spPr>
            <a:xfrm>
              <a:off x="2853171" y="2788050"/>
              <a:ext cx="1666873" cy="4938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Jetson Nano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C98CC7F6-9A1C-3839-99BE-666D8F4B235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916522" y="2479399"/>
              <a:ext cx="936649" cy="51639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AFB06DC1-0DDC-18B5-07FF-D9E4722BE66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24482" y="3208319"/>
              <a:ext cx="937336" cy="748582"/>
            </a:xfrm>
            <a:prstGeom prst="bentConnector3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A9A3D-CEA4-5EC9-851E-4E6EB3D45384}"/>
                </a:ext>
              </a:extLst>
            </p:cNvPr>
            <p:cNvSpPr txBox="1"/>
            <p:nvPr/>
          </p:nvSpPr>
          <p:spPr>
            <a:xfrm rot="16200000">
              <a:off x="1898435" y="3497361"/>
              <a:ext cx="8922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Cliff 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890FED-9BEC-6413-07ED-149D65ADA0A0}"/>
                </a:ext>
              </a:extLst>
            </p:cNvPr>
            <p:cNvSpPr txBox="1"/>
            <p:nvPr/>
          </p:nvSpPr>
          <p:spPr>
            <a:xfrm>
              <a:off x="1688839" y="2434716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Primary Perception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04CA09-2246-5FA8-08C2-5BB5E2A76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3092568"/>
              <a:ext cx="601258" cy="12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ECF7EFB-0536-5810-D61F-8F5EFB6CE54E}"/>
                </a:ext>
              </a:extLst>
            </p:cNvPr>
            <p:cNvGrpSpPr/>
            <p:nvPr/>
          </p:nvGrpSpPr>
          <p:grpSpPr>
            <a:xfrm>
              <a:off x="1481323" y="5156854"/>
              <a:ext cx="5539565" cy="995276"/>
              <a:chOff x="918385" y="5280592"/>
              <a:chExt cx="5539565" cy="9952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3F2A59B-C41B-8747-3DF6-6C876D385D3B}"/>
                  </a:ext>
                </a:extLst>
              </p:cNvPr>
              <p:cNvSpPr/>
              <p:nvPr/>
            </p:nvSpPr>
            <p:spPr>
              <a:xfrm>
                <a:off x="918385" y="5771178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Charging Module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BCA1CDD-F3F7-EBA5-D539-BED5F0BFBDFE}"/>
                  </a:ext>
                </a:extLst>
              </p:cNvPr>
              <p:cNvSpPr/>
              <p:nvPr/>
            </p:nvSpPr>
            <p:spPr>
              <a:xfrm>
                <a:off x="4791077" y="5782017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Battery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0C60728-D620-4C9A-7C01-87FFCF5F6C6B}"/>
                  </a:ext>
                </a:extLst>
              </p:cNvPr>
              <p:cNvSpPr/>
              <p:nvPr/>
            </p:nvSpPr>
            <p:spPr>
              <a:xfrm>
                <a:off x="2799193" y="5280592"/>
                <a:ext cx="1874671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Power Distribution Board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1FA2FD-3F43-679F-EC57-6260D440F88B}"/>
                  </a:ext>
                </a:extLst>
              </p:cNvPr>
              <p:cNvCxnSpPr>
                <a:stCxn id="20" idx="3"/>
                <a:endCxn id="22" idx="1"/>
              </p:cNvCxnSpPr>
              <p:nvPr/>
            </p:nvCxnSpPr>
            <p:spPr>
              <a:xfrm>
                <a:off x="2585258" y="6018104"/>
                <a:ext cx="2205819" cy="10839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ABBE626-9E62-BFFB-C6EC-4CC3EEC9682E}"/>
                  </a:ext>
                </a:extLst>
              </p:cNvPr>
              <p:cNvSpPr txBox="1"/>
              <p:nvPr/>
            </p:nvSpPr>
            <p:spPr>
              <a:xfrm>
                <a:off x="3199279" y="5870425"/>
                <a:ext cx="97777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Charging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052F9AD-F6D4-755D-EF49-F5265CE1D80D}"/>
                  </a:ext>
                </a:extLst>
              </p:cNvPr>
              <p:cNvGrpSpPr/>
              <p:nvPr/>
            </p:nvGrpSpPr>
            <p:grpSpPr>
              <a:xfrm>
                <a:off x="4673865" y="5370492"/>
                <a:ext cx="1094989" cy="420856"/>
                <a:chOff x="4673865" y="5211867"/>
                <a:chExt cx="1094989" cy="420856"/>
              </a:xfrm>
            </p:grpSpPr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342B5881-D78B-6250-D3FE-DF30E324B221}"/>
                    </a:ext>
                  </a:extLst>
                </p:cNvPr>
                <p:cNvCxnSpPr>
                  <a:cxnSpLocks/>
                  <a:stCxn id="22" idx="0"/>
                  <a:endCxn id="37" idx="3"/>
                </p:cNvCxnSpPr>
                <p:nvPr/>
              </p:nvCxnSpPr>
              <p:spPr>
                <a:xfrm rot="16200000" flipV="1">
                  <a:off x="5021940" y="5030149"/>
                  <a:ext cx="254499" cy="950650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8934ECA-9E38-F2D7-3415-4943C262B9EA}"/>
                    </a:ext>
                  </a:extLst>
                </p:cNvPr>
                <p:cNvSpPr txBox="1"/>
                <p:nvPr/>
              </p:nvSpPr>
              <p:spPr>
                <a:xfrm>
                  <a:off x="4791077" y="5211867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Discharge State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A2AEE1B-DE41-5F9A-E12F-14DDE7DE23E0}"/>
                  </a:ext>
                </a:extLst>
              </p:cNvPr>
              <p:cNvGrpSpPr/>
              <p:nvPr/>
            </p:nvGrpSpPr>
            <p:grpSpPr>
              <a:xfrm>
                <a:off x="1751821" y="5376623"/>
                <a:ext cx="1047371" cy="403887"/>
                <a:chOff x="1751821" y="5217998"/>
                <a:chExt cx="1047371" cy="403887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F559D44F-6DD9-E944-1110-B7DF84C7D318}"/>
                    </a:ext>
                  </a:extLst>
                </p:cNvPr>
                <p:cNvCxnSpPr>
                  <a:cxnSpLocks/>
                  <a:stCxn id="20" idx="0"/>
                  <a:endCxn id="37" idx="1"/>
                </p:cNvCxnSpPr>
                <p:nvPr/>
              </p:nvCxnSpPr>
              <p:spPr>
                <a:xfrm rot="5400000" flipH="1" flipV="1">
                  <a:off x="2153677" y="4976369"/>
                  <a:ext cx="243660" cy="1047371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0A9495C-9CC1-DBD3-FAA7-B9FB051DAA86}"/>
                    </a:ext>
                  </a:extLst>
                </p:cNvPr>
                <p:cNvSpPr txBox="1"/>
                <p:nvPr/>
              </p:nvSpPr>
              <p:spPr>
                <a:xfrm>
                  <a:off x="1754396" y="5217998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Charge State</a:t>
                  </a:r>
                </a:p>
              </p:txBody>
            </p:sp>
          </p:grp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219E4C7-9C54-60F5-54F4-857233902FA1}"/>
                </a:ext>
              </a:extLst>
            </p:cNvPr>
            <p:cNvCxnSpPr>
              <a:cxnSpLocks/>
              <a:stCxn id="37" idx="0"/>
              <a:endCxn id="7" idx="2"/>
            </p:cNvCxnSpPr>
            <p:nvPr/>
          </p:nvCxnSpPr>
          <p:spPr>
            <a:xfrm rot="16200000" flipV="1">
              <a:off x="2218743" y="3076129"/>
              <a:ext cx="953028" cy="3208421"/>
            </a:xfrm>
            <a:prstGeom prst="bentConnector3">
              <a:avLst>
                <a:gd name="adj1" fmla="val 81982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289EE20A-E0BF-5967-145D-AD5A38C524C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3496003" y="4353390"/>
              <a:ext cx="1145256" cy="46167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85B9EC4F-84DD-A78D-FAE6-026B0B11046E}"/>
                </a:ext>
              </a:extLst>
            </p:cNvPr>
            <p:cNvCxnSpPr>
              <a:cxnSpLocks/>
              <a:stCxn id="45" idx="0"/>
              <a:endCxn id="38" idx="3"/>
            </p:cNvCxnSpPr>
            <p:nvPr/>
          </p:nvCxnSpPr>
          <p:spPr>
            <a:xfrm rot="5400000" flipH="1" flipV="1">
              <a:off x="1555845" y="2523089"/>
              <a:ext cx="1407467" cy="2854043"/>
            </a:xfrm>
            <a:prstGeom prst="bentConnector3">
              <a:avLst>
                <a:gd name="adj1" fmla="val 987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08DC8D9-D108-DA54-AC83-7A9026EB3438}"/>
                </a:ext>
              </a:extLst>
            </p:cNvPr>
            <p:cNvCxnSpPr>
              <a:cxnSpLocks/>
              <a:stCxn id="37" idx="0"/>
              <a:endCxn id="15" idx="2"/>
            </p:cNvCxnSpPr>
            <p:nvPr/>
          </p:nvCxnSpPr>
          <p:spPr>
            <a:xfrm rot="5400000" flipH="1" flipV="1">
              <a:off x="4559846" y="3752543"/>
              <a:ext cx="1143933" cy="1664690"/>
            </a:xfrm>
            <a:prstGeom prst="bentConnector3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88C4B373-1989-1557-0B08-90F7A4D08D56}"/>
                </a:ext>
              </a:extLst>
            </p:cNvPr>
            <p:cNvCxnSpPr>
              <a:cxnSpLocks/>
              <a:stCxn id="37" idx="0"/>
              <a:endCxn id="17" idx="3"/>
            </p:cNvCxnSpPr>
            <p:nvPr/>
          </p:nvCxnSpPr>
          <p:spPr>
            <a:xfrm rot="5400000" flipH="1" flipV="1">
              <a:off x="4482237" y="2850916"/>
              <a:ext cx="2123169" cy="2488708"/>
            </a:xfrm>
            <a:prstGeom prst="bentConnector4">
              <a:avLst>
                <a:gd name="adj1" fmla="val 27038"/>
                <a:gd name="adj2" fmla="val 109185"/>
              </a:avLst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0459F0-681E-81A3-D5F2-FA8963FE5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rcRect l="18941" t="14460" r="18825" b="13375"/>
            <a:stretch>
              <a:fillRect/>
            </a:stretch>
          </p:blipFill>
          <p:spPr>
            <a:xfrm rot="5400000" flipH="1">
              <a:off x="3522947" y="3295718"/>
              <a:ext cx="327307" cy="228623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A391B9-A025-0AC4-54D2-6EE01A208E88}"/>
                </a:ext>
              </a:extLst>
            </p:cNvPr>
            <p:cNvSpPr/>
            <p:nvPr/>
          </p:nvSpPr>
          <p:spPr>
            <a:xfrm>
              <a:off x="1797620" y="4654464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DC to AC Converter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C0757B4-594D-EF11-FAEB-1B07C95482FD}"/>
                </a:ext>
              </a:extLst>
            </p:cNvPr>
            <p:cNvSpPr/>
            <p:nvPr/>
          </p:nvSpPr>
          <p:spPr>
            <a:xfrm>
              <a:off x="246246" y="4653843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Adapter</a:t>
              </a:r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FFD610C-F358-5338-7441-7A4EDA58FA8D}"/>
                </a:ext>
              </a:extLst>
            </p:cNvPr>
            <p:cNvCxnSpPr>
              <a:cxnSpLocks/>
              <a:stCxn id="37" idx="0"/>
              <a:endCxn id="39" idx="3"/>
            </p:cNvCxnSpPr>
            <p:nvPr/>
          </p:nvCxnSpPr>
          <p:spPr>
            <a:xfrm rot="16200000" flipV="1">
              <a:off x="3507123" y="4364509"/>
              <a:ext cx="255464" cy="1329225"/>
            </a:xfrm>
            <a:prstGeom prst="bentConnector2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71EE572-F05A-9B22-D31D-7F4361EE41E3}"/>
                </a:ext>
              </a:extLst>
            </p:cNvPr>
            <p:cNvCxnSpPr>
              <a:cxnSpLocks/>
              <a:stCxn id="39" idx="1"/>
              <a:endCxn id="45" idx="3"/>
            </p:cNvCxnSpPr>
            <p:nvPr/>
          </p:nvCxnSpPr>
          <p:spPr>
            <a:xfrm rot="10800000">
              <a:off x="1418868" y="4900770"/>
              <a:ext cx="378752" cy="62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7733DA98-66D7-B91B-6F49-C215A4F62F9D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37" y="1852131"/>
              <a:ext cx="1083534" cy="103444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C9FC879-3009-3F90-6316-D22DA86611DD}"/>
                </a:ext>
              </a:extLst>
            </p:cNvPr>
            <p:cNvSpPr/>
            <p:nvPr/>
          </p:nvSpPr>
          <p:spPr>
            <a:xfrm>
              <a:off x="249648" y="159508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IMU</a:t>
              </a:r>
              <a:b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(Inbuilt with ZED Camera)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E361FF64-FD7E-096E-41D9-DDF4BA56AC9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28293" y="3104643"/>
              <a:ext cx="924878" cy="71337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22987C-0909-D50B-5BBB-11FF9CCD9E88}"/>
                </a:ext>
              </a:extLst>
            </p:cNvPr>
            <p:cNvSpPr txBox="1"/>
            <p:nvPr/>
          </p:nvSpPr>
          <p:spPr>
            <a:xfrm>
              <a:off x="1780301" y="1809657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Slip Compensation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1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B6DC-6495-A75C-6D01-E03FB03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2350-B107-81D9-2E83-824C709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E5F25-3B2A-7A17-2A94-D8F8B774D6B8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540C-8B8E-CE8A-A2B4-12A1E8FE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0983B-DBAB-5B36-0929-46FDD1C4E22C}"/>
              </a:ext>
            </a:extLst>
          </p:cNvPr>
          <p:cNvSpPr txBox="1"/>
          <p:nvPr/>
        </p:nvSpPr>
        <p:spPr>
          <a:xfrm>
            <a:off x="628650" y="1159206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734F-BF6D-68DC-4A4B-9B6ADC4D2447}"/>
              </a:ext>
            </a:extLst>
          </p:cNvPr>
          <p:cNvSpPr txBox="1"/>
          <p:nvPr/>
        </p:nvSpPr>
        <p:spPr>
          <a:xfrm>
            <a:off x="859914" y="1867838"/>
            <a:ext cx="7655436" cy="368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System Architecture and Environment Setup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Structural Modifications and Charging Equipment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Mapping and Localization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Navigation and Task Handling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User Interface Development &amp; Integration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Testing and Validation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4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C814-0E87-4B52-9FAC-8A5A006E6B18}" type="datetime1">
              <a:rPr lang="en-US" smtClean="0">
                <a:latin typeface="Arial Black" panose="020B0A04020102020204" pitchFamily="34" charset="0"/>
              </a:rPr>
              <a:t>1/18/2026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8" y="963348"/>
            <a:ext cx="858258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 procured with Price details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55617"/>
              </p:ext>
            </p:extLst>
          </p:nvPr>
        </p:nvGraphicFramePr>
        <p:xfrm>
          <a:off x="453837" y="1610550"/>
          <a:ext cx="8394330" cy="453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Palatino Linotype" panose="02040502050505030304" pitchFamily="18" charset="0"/>
                        </a:rPr>
                        <a:t>S.No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Component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Price /piece (INR)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Quantity</a:t>
                      </a:r>
                      <a:r>
                        <a:rPr lang="en-US" sz="1200" b="1" baseline="0" dirty="0">
                          <a:latin typeface="Palatino Linotype" panose="02040502050505030304" pitchFamily="18" charset="0"/>
                        </a:rPr>
                        <a:t> required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Total Cost (INR)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Tanna </a:t>
                      </a:r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Techbizz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Eagle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HC-SR04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Single-Point 2d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Tfmini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-Plus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LiPO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5,115.30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Zed 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DC to AC Inverter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Optoisolator</a:t>
                      </a:r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5V – 4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Logic Level Shifter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8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Electrical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Carbon Fiber Tubes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3D Printing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CA054AA-78DF-B9E8-A1B4-6322C04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1044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31F4-3B7F-38B9-A14B-E96A9E14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4F06-4863-FEB8-94BD-3CA250D0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</a:p>
          <a:p>
            <a:pPr marL="514350" indent="-514350">
              <a:buAutoNum type="arabicParenR"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 Creation-Hitech second floor 2D-Map: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8452-089D-D5EF-ACAA-316362FE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9489F-3AC7-119B-1B3E-94A81368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E8565-3618-0A36-8B37-72CB4E2E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439E7-E17A-F7B6-D5B7-419023859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1964143"/>
            <a:ext cx="4791216" cy="323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2899C-08A3-9EA9-FAF9-AC40C2C10AD5}"/>
              </a:ext>
            </a:extLst>
          </p:cNvPr>
          <p:cNvSpPr txBox="1"/>
          <p:nvPr/>
        </p:nvSpPr>
        <p:spPr>
          <a:xfrm>
            <a:off x="4679859" y="2428842"/>
            <a:ext cx="4021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CHALLENGE:</a:t>
            </a:r>
          </a:p>
          <a:p>
            <a:r>
              <a:rPr lang="en-US" dirty="0"/>
              <a:t>1)</a:t>
            </a:r>
            <a:r>
              <a:rPr lang="en-US" dirty="0" err="1"/>
              <a:t>Traversible</a:t>
            </a:r>
            <a:r>
              <a:rPr lang="en-US" dirty="0"/>
              <a:t> area resolution is too low</a:t>
            </a:r>
          </a:p>
          <a:p>
            <a:r>
              <a:rPr lang="en-US" dirty="0"/>
              <a:t>2)</a:t>
            </a:r>
            <a:r>
              <a:rPr lang="en-IN" dirty="0"/>
              <a:t> low spatial detail</a:t>
            </a:r>
          </a:p>
          <a:p>
            <a:r>
              <a:rPr lang="en-IN" dirty="0"/>
              <a:t>3) poor navigation accuracy</a:t>
            </a:r>
          </a:p>
          <a:p>
            <a:r>
              <a:rPr lang="en-IN" dirty="0"/>
              <a:t>4) Impact on Localization:</a:t>
            </a:r>
            <a:r>
              <a:rPr lang="en-US" dirty="0"/>
              <a:t>Particle filter must search huge state space,</a:t>
            </a:r>
            <a:r>
              <a:rPr lang="en-IN" dirty="0"/>
              <a:t> Slower convergence,</a:t>
            </a:r>
            <a:r>
              <a:rPr lang="en-US" dirty="0"/>
              <a:t> Higher chance of false localization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882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E042-4A1F-4195-1059-A158F060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F7E9-572B-FE0F-537E-A344E6F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8" y="1054359"/>
            <a:ext cx="8724122" cy="5122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SOLUTION:</a:t>
            </a:r>
          </a:p>
          <a:p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9FE3-74E2-3C87-8EC0-DDBA7B7E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AAD1C-6B92-9279-F264-F3CC9A9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70C341-6D33-EFA4-F0A5-BDBD04A0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FB997-415A-DBC2-A125-779D1AD3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668"/>
            <a:ext cx="4494281" cy="331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B9834-25FB-864A-D69E-CF8FC421B027}"/>
              </a:ext>
            </a:extLst>
          </p:cNvPr>
          <p:cNvSpPr txBox="1"/>
          <p:nvPr/>
        </p:nvSpPr>
        <p:spPr>
          <a:xfrm>
            <a:off x="4649722" y="1054359"/>
            <a:ext cx="4344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Splitting single large map to </a:t>
            </a:r>
            <a:r>
              <a:rPr lang="en-US" b="1" dirty="0" err="1"/>
              <a:t>seperates</a:t>
            </a:r>
            <a:r>
              <a:rPr lang="en-US" b="1" dirty="0"/>
              <a:t> tiles:</a:t>
            </a:r>
          </a:p>
          <a:p>
            <a:pPr marL="342900" indent="-342900">
              <a:buAutoNum type="arabicParenR"/>
            </a:pPr>
            <a:r>
              <a:rPr lang="en-IN" dirty="0"/>
              <a:t>Higher Effective Resolution:</a:t>
            </a:r>
            <a:r>
              <a:rPr lang="en-IN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more pixels per meter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Corridors appear thicker and clearer</a:t>
            </a:r>
          </a:p>
          <a:p>
            <a:r>
              <a:rPr lang="en-US" dirty="0"/>
              <a:t>2)</a:t>
            </a:r>
            <a:r>
              <a:rPr lang="en-IN" dirty="0"/>
              <a:t> Better localization &amp; navigation accuracy: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AMCL particles are constrained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Faster convergence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Lower ambiguity</a:t>
            </a:r>
          </a:p>
          <a:p>
            <a:r>
              <a:rPr lang="en-IN" dirty="0"/>
              <a:t>3) Efficient </a:t>
            </a:r>
            <a:r>
              <a:rPr lang="en-IN" dirty="0" err="1"/>
              <a:t>Costmap</a:t>
            </a:r>
            <a:r>
              <a:rPr lang="en-IN" dirty="0"/>
              <a:t> &amp; Planning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7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4F2C-7AC2-325B-9228-9CAFE4A7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3AD6-6282-87C1-5950-79949A023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914400"/>
            <a:ext cx="8836090" cy="5262564"/>
          </a:xfrm>
        </p:spPr>
        <p:txBody>
          <a:bodyPr/>
          <a:lstStyle/>
          <a:p>
            <a:r>
              <a:rPr lang="en-US" dirty="0"/>
              <a:t>CONVERTING THE TILES TO PNG AND PGM+YAML FORMAT: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FACE-B89D-DE02-A383-8FC9AC5E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E1F-69B9-3F05-3CEB-DBE58299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C972F4-BCF0-1571-F1AC-93805530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16892-018B-7946-733E-A168A60A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1786587"/>
            <a:ext cx="2166760" cy="237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E8AA6-1288-3D8E-F3C4-DA6105751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17" y="2016424"/>
            <a:ext cx="1837696" cy="59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CFA60-2E9F-FA45-1954-96F507CD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45" y="1547166"/>
            <a:ext cx="1143099" cy="4809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23FD9-A1D6-98F3-D957-0FF8EF5EB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42" y="1786587"/>
            <a:ext cx="2102428" cy="344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7BCEA-F93D-1A8D-8478-55E6976F7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66" y="1786587"/>
            <a:ext cx="610888" cy="4017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D68DE0-9D99-520F-16CB-F76F635CEC2D}"/>
              </a:ext>
            </a:extLst>
          </p:cNvPr>
          <p:cNvSpPr txBox="1"/>
          <p:nvPr/>
        </p:nvSpPr>
        <p:spPr>
          <a:xfrm>
            <a:off x="628650" y="4516016"/>
            <a:ext cx="92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1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C0AEA-A313-86AC-088C-BBEB63EDD3A4}"/>
              </a:ext>
            </a:extLst>
          </p:cNvPr>
          <p:cNvSpPr txBox="1"/>
          <p:nvPr/>
        </p:nvSpPr>
        <p:spPr>
          <a:xfrm>
            <a:off x="2925048" y="2791202"/>
            <a:ext cx="8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E75D8-6A57-A3F8-E1BB-6181541E812C}"/>
              </a:ext>
            </a:extLst>
          </p:cNvPr>
          <p:cNvSpPr txBox="1"/>
          <p:nvPr/>
        </p:nvSpPr>
        <p:spPr>
          <a:xfrm>
            <a:off x="3592285" y="46225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3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8DD2D-B74E-79FB-C771-7AD384616577}"/>
              </a:ext>
            </a:extLst>
          </p:cNvPr>
          <p:cNvSpPr txBox="1"/>
          <p:nvPr/>
        </p:nvSpPr>
        <p:spPr>
          <a:xfrm>
            <a:off x="6457950" y="2537927"/>
            <a:ext cx="106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4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534C5-A955-17F9-B697-1587805D55FE}"/>
              </a:ext>
            </a:extLst>
          </p:cNvPr>
          <p:cNvSpPr txBox="1"/>
          <p:nvPr/>
        </p:nvSpPr>
        <p:spPr>
          <a:xfrm>
            <a:off x="7286239" y="5161026"/>
            <a:ext cx="7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</TotalTime>
  <Words>897</Words>
  <Application>Microsoft Office PowerPoint</Application>
  <PresentationFormat>On-screen Show (4:3)</PresentationFormat>
  <Paragraphs>225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Palatino Linotype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split up among the members (in accordance with the work progress after the zeroth review)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</dc:creator>
  <cp:lastModifiedBy>lalithesh karthikeyan</cp:lastModifiedBy>
  <cp:revision>49</cp:revision>
  <dcterms:created xsi:type="dcterms:W3CDTF">2018-08-13T09:05:25Z</dcterms:created>
  <dcterms:modified xsi:type="dcterms:W3CDTF">2026-01-18T12:13:20Z</dcterms:modified>
</cp:coreProperties>
</file>